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328" r:id="rId3"/>
    <p:sldId id="329" r:id="rId4"/>
    <p:sldId id="345" r:id="rId5"/>
    <p:sldId id="330" r:id="rId6"/>
    <p:sldId id="349" r:id="rId7"/>
    <p:sldId id="350" r:id="rId8"/>
    <p:sldId id="351" r:id="rId9"/>
    <p:sldId id="335" r:id="rId10"/>
    <p:sldId id="344" r:id="rId11"/>
    <p:sldId id="321" r:id="rId12"/>
    <p:sldId id="266" r:id="rId13"/>
    <p:sldId id="331" r:id="rId14"/>
    <p:sldId id="332" r:id="rId15"/>
    <p:sldId id="346" r:id="rId16"/>
    <p:sldId id="334" r:id="rId17"/>
    <p:sldId id="277" r:id="rId18"/>
  </p:sldIdLst>
  <p:sldSz cx="9144000" cy="6858000" type="screen4x3"/>
  <p:notesSz cx="6888163" cy="100203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5189BB"/>
    <a:srgbClr val="FFE1AB"/>
    <a:srgbClr val="E2C7B8"/>
    <a:srgbClr val="5EAACC"/>
    <a:srgbClr val="D6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8" autoAdjust="0"/>
    <p:restoredTop sz="98921" autoAdjust="0"/>
  </p:normalViewPr>
  <p:slideViewPr>
    <p:cSldViewPr>
      <p:cViewPr>
        <p:scale>
          <a:sx n="70" d="100"/>
          <a:sy n="70" d="100"/>
        </p:scale>
        <p:origin x="-135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3DA0C91-8E38-487D-8552-F31FC448D1E4}" type="datetimeFigureOut">
              <a:rPr lang="fr-FR"/>
              <a:pPr>
                <a:defRPr/>
              </a:pPr>
              <a:t>17/04/2015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26ED810-5156-4F9A-B72D-3FCC237A6B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36629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38BA9C-7502-4D0F-9558-3AFB5CA532DD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AF2AD5-BAE5-42E6-B882-1C7AE28C6B69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A29E59-8606-43C1-866E-CBB00CB5381C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A29E59-8606-43C1-866E-CBB00CB5381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18ED85-3D3F-472B-8971-96455596A017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397EDB-315A-4524-90F0-F25368816416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3814C4-0946-4D81-B1BE-600EB634A5E0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AF2AD5-BAE5-42E6-B882-1C7AE28C6B69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8C9D33-D584-4720-A31E-89EA33E9321B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F.F.TRI - Direction Technique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CB378-1CBB-453D-932D-75F0485198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F.F.TRI - Direction Technique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5982D-9256-460F-9B8C-30ADFA0199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F.F.TRI - Direction Technique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81F83-35F5-475F-AEB9-CCD297FEC2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>
            <a:lvl1pPr>
              <a:buNone/>
              <a:defRPr sz="4000"/>
            </a:lvl1pPr>
            <a:lvl2pPr>
              <a:buSzPct val="70000"/>
              <a:buFontTx/>
              <a:buBlip>
                <a:blip r:embed="rId2"/>
              </a:buBlip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2082792"/>
          </a:xfrm>
        </p:spPr>
        <p:txBody>
          <a:bodyPr/>
          <a:lstStyle>
            <a:lvl1pPr>
              <a:defRPr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F.F.TRI - Direction Technique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4ADCD-28E1-42E1-A2E7-9DA3B77359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F.F.TRI - Direction Technique Nationale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DA68C-341F-46B6-AD3E-1D96ACD670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F.F.TRI - Direction Technique Nationale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239DB-FFB1-46D1-B90F-9F25F7ED44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F.F.TRI - Direction Technique Nationale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9E4D0-BCBA-4B1D-A95B-BF435701A6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F.F.TRI - Direction Technique Nationale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45E9F-1214-4220-B510-DB934D7CA2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F.F.TRI - Direction Technique Nationale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28D7-4C7E-4C7E-A72E-BCD0836D3C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F.F.TRI - Direction Technique Nationale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33712-A4A4-4227-BE97-3C831B9ADC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F.F.TRI - Direction Technique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2CD02A-119C-4110-A9A1-B423E881D5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692275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763688" y="332656"/>
            <a:ext cx="7200800" cy="5782394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fr-FR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fr-F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pic>
        <p:nvPicPr>
          <p:cNvPr id="14343" name="Image 11" descr="s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3438" y="6308725"/>
            <a:ext cx="32305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1"/>
          <p:cNvSpPr txBox="1">
            <a:spLocks/>
          </p:cNvSpPr>
          <p:nvPr/>
        </p:nvSpPr>
        <p:spPr bwMode="auto">
          <a:xfrm>
            <a:off x="2339703" y="620688"/>
            <a:ext cx="6480720" cy="313890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prstMaterial="metal"/>
          </a:bodyPr>
          <a:lstStyle/>
          <a:p>
            <a:pPr algn="ctr" eaLnBrk="0" hangingPunct="0">
              <a:buSzPct val="95000"/>
              <a:defRPr/>
            </a:pPr>
            <a:endParaRPr lang="fr-FR" sz="28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algn="ctr" eaLnBrk="0" hangingPunct="0">
              <a:buSzPct val="95000"/>
              <a:defRPr/>
            </a:pPr>
            <a:endParaRPr lang="fr-FR" sz="28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algn="ctr" eaLnBrk="0" hangingPunct="0">
              <a:buSzPct val="95000"/>
              <a:defRPr/>
            </a:pPr>
            <a:endParaRPr lang="fr-FR" sz="24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algn="ctr" eaLnBrk="0" hangingPunct="0">
              <a:buSzPct val="95000"/>
              <a:defRPr/>
            </a:pPr>
            <a:endParaRPr lang="fr-FR" sz="24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algn="ctr" eaLnBrk="0" hangingPunct="0">
              <a:buSzPct val="95000"/>
              <a:defRPr/>
            </a:pPr>
            <a:endParaRPr lang="fr-FR" sz="24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algn="ctr" eaLnBrk="0" hangingPunct="0">
              <a:buSzPct val="95000"/>
              <a:defRPr/>
            </a:pPr>
            <a:endParaRPr lang="fr-FR" sz="24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algn="ctr" eaLnBrk="0" hangingPunct="0">
              <a:buSzPct val="95000"/>
              <a:defRPr/>
            </a:pPr>
            <a:endParaRPr lang="fr-FR" sz="24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algn="ctr" eaLnBrk="0" hangingPunct="0">
              <a:buSzPct val="95000"/>
              <a:defRPr/>
            </a:pPr>
            <a:endParaRPr lang="fr-FR" sz="24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algn="ctr" eaLnBrk="0" hangingPunct="0">
              <a:buSzPct val="95000"/>
              <a:defRPr/>
            </a:pPr>
            <a:r>
              <a:rPr lang="fr-FR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AQUATHLON</a:t>
            </a:r>
          </a:p>
          <a:p>
            <a:pPr algn="ctr" eaLnBrk="0" hangingPunct="0">
              <a:buSzPct val="95000"/>
              <a:defRPr/>
            </a:pPr>
            <a:endParaRPr lang="fr-FR" sz="20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algn="ctr" eaLnBrk="0" hangingPunct="0">
              <a:buSzPct val="95000"/>
              <a:defRPr/>
            </a:pPr>
            <a:r>
              <a:rPr lang="fr-FR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</a:t>
            </a:r>
            <a:r>
              <a:rPr lang="fr-FR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ème </a:t>
            </a:r>
            <a:r>
              <a:rPr lang="fr-FR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manche  Championnat d’Auvergne   Jeunes</a:t>
            </a:r>
          </a:p>
          <a:p>
            <a:pPr marL="273050" indent="-273050" algn="ctr" eaLnBrk="0" hangingPunct="0">
              <a:buClr>
                <a:srgbClr val="0070C0"/>
              </a:buClr>
              <a:buSzPct val="95000"/>
              <a:defRPr/>
            </a:pPr>
            <a:r>
              <a:rPr lang="fr-FR" sz="2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et COURSE OPEN </a:t>
            </a:r>
            <a:r>
              <a:rPr lang="fr-FR" sz="11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(en individuel ou en relais)</a:t>
            </a:r>
          </a:p>
          <a:p>
            <a:pPr marL="273050" indent="-273050" algn="ctr" eaLnBrk="0" hangingPunct="0">
              <a:buClr>
                <a:srgbClr val="0070C0"/>
              </a:buClr>
              <a:buSzPct val="95000"/>
              <a:defRPr/>
            </a:pPr>
            <a:endParaRPr lang="fr-FR" sz="16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273050" indent="-273050" algn="ctr" eaLnBrk="0" hangingPunct="0">
              <a:buClr>
                <a:srgbClr val="0070C0"/>
              </a:buClr>
              <a:buSzPct val="95000"/>
              <a:defRPr/>
            </a:pPr>
            <a:r>
              <a:rPr lang="fr-FR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Le  </a:t>
            </a:r>
            <a:r>
              <a:rPr lang="fr-FR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Dimanche </a:t>
            </a:r>
            <a:r>
              <a:rPr lang="fr-FR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24 mai 2015</a:t>
            </a:r>
          </a:p>
          <a:p>
            <a:pPr marL="273050" indent="-273050" algn="ctr" eaLnBrk="0" hangingPunct="0">
              <a:buClr>
                <a:srgbClr val="0070C0"/>
              </a:buClr>
              <a:buSzPct val="95000"/>
              <a:defRPr/>
            </a:pPr>
            <a:r>
              <a:rPr lang="fr-FR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Site de l’Étang de Sault</a:t>
            </a:r>
          </a:p>
          <a:p>
            <a:pPr marL="273050" indent="-273050" algn="ctr" eaLnBrk="0" hangingPunct="0">
              <a:lnSpc>
                <a:spcPct val="150000"/>
              </a:lnSpc>
              <a:buClr>
                <a:srgbClr val="0070C0"/>
              </a:buClr>
              <a:buSzPct val="95000"/>
              <a:defRPr/>
            </a:pPr>
            <a:r>
              <a:rPr lang="fr-FR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</a:t>
            </a:r>
            <a:endParaRPr lang="fr-FR" sz="28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273050" indent="-273050" eaLnBrk="0" hangingPunct="0">
              <a:lnSpc>
                <a:spcPct val="150000"/>
              </a:lnSpc>
              <a:buClr>
                <a:srgbClr val="0070C0"/>
              </a:buClr>
              <a:buSzPct val="95000"/>
              <a:defRPr/>
            </a:pPr>
            <a:endParaRPr lang="fr-FR" sz="1600" b="1" spc="50" dirty="0">
              <a:ln w="11430">
                <a:solidFill>
                  <a:schemeClr val="tx1"/>
                </a:solidFill>
              </a:ln>
              <a:solidFill>
                <a:srgbClr val="D60000"/>
              </a:solidFill>
            </a:endParaRPr>
          </a:p>
          <a:p>
            <a:pPr marL="273050" indent="-273050" eaLnBrk="0" hangingPunct="0">
              <a:lnSpc>
                <a:spcPct val="150000"/>
              </a:lnSpc>
              <a:buClr>
                <a:srgbClr val="0070C0"/>
              </a:buClr>
              <a:buSzPct val="95000"/>
              <a:defRPr/>
            </a:pPr>
            <a:endParaRPr lang="fr-FR" sz="1600" b="1" spc="50" dirty="0">
              <a:ln w="11430">
                <a:solidFill>
                  <a:schemeClr val="tx1"/>
                </a:solidFill>
              </a:ln>
              <a:solidFill>
                <a:srgbClr val="D60000"/>
              </a:solidFill>
            </a:endParaRPr>
          </a:p>
          <a:p>
            <a:pPr marL="273050" indent="-273050" eaLnBrk="0" hangingPunct="0">
              <a:lnSpc>
                <a:spcPct val="150000"/>
              </a:lnSpc>
              <a:buClr>
                <a:srgbClr val="0070C0"/>
              </a:buClr>
              <a:buSzPct val="95000"/>
              <a:defRPr/>
            </a:pPr>
            <a:endParaRPr lang="fr-FR" sz="1600" b="1" spc="50" dirty="0">
              <a:ln w="11430">
                <a:solidFill>
                  <a:schemeClr val="tx1"/>
                </a:solidFill>
              </a:ln>
              <a:solidFill>
                <a:srgbClr val="D60000"/>
              </a:solidFill>
            </a:endParaRPr>
          </a:p>
          <a:p>
            <a:pPr marL="273050" indent="-273050" eaLnBrk="0" hangingPunct="0">
              <a:lnSpc>
                <a:spcPct val="150000"/>
              </a:lnSpc>
              <a:buClr>
                <a:srgbClr val="0070C0"/>
              </a:buClr>
              <a:buSzPct val="95000"/>
              <a:defRPr/>
            </a:pPr>
            <a:endParaRPr lang="fr-FR" sz="1600" b="1" spc="50" dirty="0">
              <a:ln w="11430">
                <a:solidFill>
                  <a:schemeClr val="tx1"/>
                </a:solidFill>
              </a:ln>
              <a:solidFill>
                <a:srgbClr val="D60000"/>
              </a:solidFill>
            </a:endParaRPr>
          </a:p>
          <a:p>
            <a:pPr marL="273050" indent="-273050" eaLnBrk="0" hangingPunct="0">
              <a:lnSpc>
                <a:spcPct val="150000"/>
              </a:lnSpc>
              <a:buClr>
                <a:srgbClr val="0070C0"/>
              </a:buClr>
              <a:buSzPct val="95000"/>
              <a:defRPr/>
            </a:pPr>
            <a:endParaRPr lang="fr-FR" sz="1000" b="1" kern="0" dirty="0"/>
          </a:p>
          <a:p>
            <a:pPr marL="273050" indent="-273050" eaLnBrk="0" hangingPunct="0">
              <a:lnSpc>
                <a:spcPct val="150000"/>
              </a:lnSpc>
              <a:buClr>
                <a:srgbClr val="0070C0"/>
              </a:buClr>
              <a:buSzPct val="95000"/>
              <a:defRPr/>
            </a:pPr>
            <a:endParaRPr lang="fr-FR" sz="1000" b="1" kern="0" dirty="0"/>
          </a:p>
          <a:p>
            <a:pPr marL="273050" indent="-273050" algn="ctr" eaLnBrk="0" hangingPunct="0">
              <a:lnSpc>
                <a:spcPct val="150000"/>
              </a:lnSpc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fr-FR" sz="2000" b="1" spc="50" dirty="0">
              <a:ln w="11430"/>
              <a:solidFill>
                <a:srgbClr val="0070C0"/>
              </a:solidFill>
            </a:endParaRPr>
          </a:p>
          <a:p>
            <a:pPr marL="273050" indent="-273050" algn="ctr" eaLnBrk="0" hangingPunct="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endParaRPr lang="fr-FR" sz="1600" b="1" kern="0" dirty="0">
              <a:solidFill>
                <a:srgbClr val="C00000"/>
              </a:solidFill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5580063" y="6453188"/>
            <a:ext cx="71437" cy="714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5435600" y="6453188"/>
            <a:ext cx="73025" cy="714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5292725" y="6453188"/>
            <a:ext cx="71438" cy="714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242331" y="3281209"/>
            <a:ext cx="25780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50000"/>
              </a:lnSpc>
              <a:buClr>
                <a:srgbClr val="0070C0"/>
              </a:buClr>
              <a:buSzPct val="95000"/>
              <a:defRPr/>
            </a:pPr>
            <a:r>
              <a:rPr lang="fr-FR" sz="1600" b="1" u="sng" spc="50" dirty="0">
                <a:ln w="11430">
                  <a:solidFill>
                    <a:schemeClr val="tx1"/>
                  </a:solidFill>
                </a:ln>
              </a:rPr>
              <a:t>Club </a:t>
            </a:r>
            <a:r>
              <a:rPr lang="fr-FR" sz="1600" b="1" u="sng" spc="50" dirty="0" smtClean="0">
                <a:ln w="11430">
                  <a:solidFill>
                    <a:schemeClr val="tx1"/>
                  </a:solidFill>
                </a:ln>
              </a:rPr>
              <a:t>Organisateur</a:t>
            </a:r>
            <a:r>
              <a:rPr lang="fr-FR" sz="1600" b="1" spc="50" dirty="0" smtClean="0">
                <a:ln w="11430">
                  <a:solidFill>
                    <a:schemeClr val="tx1"/>
                  </a:solidFill>
                </a:ln>
              </a:rPr>
              <a:t> </a:t>
            </a:r>
            <a:r>
              <a:rPr lang="fr-FR" b="1" spc="50" dirty="0" smtClean="0">
                <a:ln w="11430">
                  <a:solidFill>
                    <a:schemeClr val="tx1"/>
                  </a:solidFill>
                </a:ln>
              </a:rPr>
              <a:t>:</a:t>
            </a:r>
            <a:endParaRPr lang="fr-FR" b="1" spc="50" dirty="0">
              <a:ln w="11430">
                <a:solidFill>
                  <a:schemeClr val="tx1"/>
                </a:solidFill>
              </a:ln>
              <a:solidFill>
                <a:srgbClr val="D60000"/>
              </a:solidFill>
            </a:endParaRPr>
          </a:p>
        </p:txBody>
      </p:sp>
      <p:pic>
        <p:nvPicPr>
          <p:cNvPr id="55" name="Image 54" descr="C:\Users\lintz\Pictures\305251_209182652472182_195229897200791_555498_1954113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3960809"/>
            <a:ext cx="3295448" cy="19369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091" y="2139486"/>
            <a:ext cx="122078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653" y="150794"/>
            <a:ext cx="9350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8216" y="1055835"/>
            <a:ext cx="13319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3918" y="3245245"/>
            <a:ext cx="112553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4966" y="4573858"/>
            <a:ext cx="10953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E:\Triathlon de Sault 2012\photos Club photo\Tri4JV0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5587" y="3631619"/>
            <a:ext cx="3438501" cy="2284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DI\AppData\Local\Temp\AGGLO cmj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216" y="5741769"/>
            <a:ext cx="1376943" cy="68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924870" y="5251412"/>
            <a:ext cx="2777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04.70.51.56.36</a:t>
            </a:r>
          </a:p>
          <a:p>
            <a:pPr algn="ctr"/>
            <a:r>
              <a:rPr lang="fr-FR" dirty="0" smtClean="0"/>
              <a:t> </a:t>
            </a:r>
            <a:r>
              <a:rPr lang="fr-FR" sz="1600" dirty="0" smtClean="0"/>
              <a:t>TAM.auvergne@free.fr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4506" t="21340" r="24110" b="4366"/>
          <a:stretch>
            <a:fillRect/>
          </a:stretch>
        </p:blipFill>
        <p:spPr bwMode="auto">
          <a:xfrm>
            <a:off x="2267744" y="620688"/>
            <a:ext cx="6294999" cy="568863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oneTexte 3"/>
          <p:cNvSpPr txBox="1"/>
          <p:nvPr/>
        </p:nvSpPr>
        <p:spPr>
          <a:xfrm>
            <a:off x="323850" y="620713"/>
            <a:ext cx="18002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</a:t>
            </a:r>
          </a:p>
          <a:p>
            <a:pPr>
              <a:defRPr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PIED</a:t>
            </a:r>
          </a:p>
        </p:txBody>
      </p:sp>
      <p:sp>
        <p:nvSpPr>
          <p:cNvPr id="23555" name="ZoneTexte 4"/>
          <p:cNvSpPr txBox="1">
            <a:spLocks noChangeArrowheads="1"/>
          </p:cNvSpPr>
          <p:nvPr/>
        </p:nvSpPr>
        <p:spPr bwMode="auto">
          <a:xfrm>
            <a:off x="323850" y="1916113"/>
            <a:ext cx="1727200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dirty="0"/>
              <a:t>Départ de l’aire de transition puis 1 ou 2 tours de </a:t>
            </a:r>
            <a:r>
              <a:rPr lang="fr-FR" sz="1400" dirty="0" smtClean="0"/>
              <a:t>l’Étang </a:t>
            </a:r>
            <a:r>
              <a:rPr lang="fr-FR" sz="1400" dirty="0"/>
              <a:t>en fonction des distances à parcourir </a:t>
            </a:r>
          </a:p>
          <a:p>
            <a:r>
              <a:rPr lang="fr-FR" sz="1400" dirty="0"/>
              <a:t>(2.5 ou 5 km)</a:t>
            </a:r>
          </a:p>
        </p:txBody>
      </p:sp>
      <p:pic>
        <p:nvPicPr>
          <p:cNvPr id="5" name="Picture 2" descr="D:\sault 13.05.12\DSC047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68" r="27359" b="35523"/>
          <a:stretch/>
        </p:blipFill>
        <p:spPr bwMode="auto">
          <a:xfrm>
            <a:off x="264710" y="5013176"/>
            <a:ext cx="1786340" cy="1640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222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1438" y="1290638"/>
            <a:ext cx="89296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fr-FR" sz="2200" dirty="0">
                <a:latin typeface="+mj-lt"/>
                <a:sym typeface="Wingdings" pitchFamily="2" charset="2"/>
              </a:rPr>
              <a:t> </a:t>
            </a:r>
            <a:r>
              <a:rPr lang="fr-FR" sz="2200" dirty="0" smtClean="0">
                <a:latin typeface="+mj-lt"/>
                <a:sym typeface="Wingdings" pitchFamily="2" charset="2"/>
              </a:rPr>
              <a:t>Le T.A.M. sera  </a:t>
            </a:r>
            <a:r>
              <a:rPr lang="fr-FR" sz="2200" dirty="0">
                <a:latin typeface="+mj-lt"/>
                <a:sym typeface="Wingdings" pitchFamily="2" charset="2"/>
              </a:rPr>
              <a:t>en mesure d’éditer </a:t>
            </a:r>
            <a:endParaRPr lang="fr-FR" sz="2200" dirty="0" smtClean="0">
              <a:latin typeface="+mj-lt"/>
              <a:sym typeface="Wingdings" pitchFamily="2" charset="2"/>
            </a:endParaRPr>
          </a:p>
          <a:p>
            <a:pPr algn="just">
              <a:defRPr/>
            </a:pPr>
            <a:r>
              <a:rPr lang="fr-FR" sz="2200" dirty="0" smtClean="0">
                <a:latin typeface="+mj-lt"/>
                <a:sym typeface="Wingdings" pitchFamily="2" charset="2"/>
              </a:rPr>
              <a:t>       les </a:t>
            </a:r>
            <a:r>
              <a:rPr lang="fr-FR" sz="2200" dirty="0">
                <a:latin typeface="+mj-lt"/>
                <a:sym typeface="Wingdings" pitchFamily="2" charset="2"/>
              </a:rPr>
              <a:t>classements </a:t>
            </a:r>
            <a:r>
              <a:rPr lang="fr-FR" sz="2200" dirty="0" smtClean="0">
                <a:latin typeface="+mj-lt"/>
                <a:sym typeface="Wingdings" pitchFamily="2" charset="2"/>
              </a:rPr>
              <a:t>suivants :</a:t>
            </a:r>
            <a:endParaRPr lang="fr-FR" sz="2200" dirty="0">
              <a:latin typeface="+mj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0824" y="300885"/>
            <a:ext cx="8461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 smtClean="0">
                <a:latin typeface="+mj-lt"/>
                <a:cs typeface="+mn-cs"/>
              </a:rPr>
              <a:t>CLASSEMENT - RÉSULTATS </a:t>
            </a:r>
            <a:r>
              <a:rPr lang="fr-FR" sz="2000" dirty="0" smtClean="0">
                <a:latin typeface="+mj-lt"/>
                <a:cs typeface="+mn-cs"/>
              </a:rPr>
              <a:t>:</a:t>
            </a:r>
            <a:endParaRPr lang="fr-FR" sz="2000" dirty="0">
              <a:latin typeface="+mj-lt"/>
              <a:cs typeface="+mn-cs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2932922"/>
              </p:ext>
            </p:extLst>
          </p:nvPr>
        </p:nvGraphicFramePr>
        <p:xfrm>
          <a:off x="187809" y="2276872"/>
          <a:ext cx="8640764" cy="79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191"/>
                <a:gridCol w="2160191"/>
                <a:gridCol w="2160191"/>
                <a:gridCol w="2160191"/>
              </a:tblGrid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solidFill>
                            <a:schemeClr val="tx1"/>
                          </a:solidFill>
                        </a:rPr>
                        <a:t>Benjamines</a:t>
                      </a:r>
                      <a:endParaRPr lang="fr-FR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02" marB="4570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solidFill>
                            <a:schemeClr val="bg1"/>
                          </a:solidFill>
                          <a:latin typeface="+mj-lt"/>
                          <a:sym typeface="Wingdings" pitchFamily="2" charset="2"/>
                        </a:rPr>
                        <a:t>Minimes Filles</a:t>
                      </a:r>
                      <a:endParaRPr lang="fr-FR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02" marB="4570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solidFill>
                            <a:schemeClr val="bg1"/>
                          </a:solidFill>
                          <a:latin typeface="+mj-lt"/>
                          <a:sym typeface="Wingdings" pitchFamily="2" charset="2"/>
                        </a:rPr>
                        <a:t>Cadettes</a:t>
                      </a:r>
                      <a:endParaRPr lang="fr-FR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02" marB="4570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>
                          <a:solidFill>
                            <a:schemeClr val="bg1"/>
                          </a:solidFill>
                          <a:latin typeface="+mj-lt"/>
                          <a:sym typeface="Wingdings" pitchFamily="2" charset="2"/>
                        </a:rPr>
                        <a:t>Juniors Filles</a:t>
                      </a:r>
                      <a:endParaRPr lang="fr-FR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02" marB="45702">
                    <a:solidFill>
                      <a:schemeClr val="accent2"/>
                    </a:solidFill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Benjamins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02" marB="4570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bg1"/>
                          </a:solidFill>
                          <a:latin typeface="+mj-lt"/>
                          <a:sym typeface="Wingdings" pitchFamily="2" charset="2"/>
                        </a:rPr>
                        <a:t>Minimes Garçons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02" marB="4570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bg1"/>
                          </a:solidFill>
                          <a:latin typeface="+mj-lt"/>
                          <a:sym typeface="Wingdings" pitchFamily="2" charset="2"/>
                        </a:rPr>
                        <a:t>Cadets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02" marB="4570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bg1"/>
                          </a:solidFill>
                          <a:latin typeface="+mj-lt"/>
                          <a:sym typeface="Wingdings" pitchFamily="2" charset="2"/>
                        </a:rPr>
                        <a:t>Juniors Garçons</a:t>
                      </a:r>
                      <a:endParaRPr lang="fr-FR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02" marB="45702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5096" y="4149080"/>
            <a:ext cx="879356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fr-FR" sz="2200" dirty="0">
                <a:latin typeface="+mj-lt"/>
                <a:sym typeface="Wingdings" pitchFamily="2" charset="2"/>
              </a:rPr>
              <a:t> </a:t>
            </a:r>
            <a:r>
              <a:rPr lang="fr-FR" sz="2200" dirty="0" smtClean="0">
                <a:latin typeface="+mj-lt"/>
                <a:sym typeface="Wingdings" pitchFamily="2" charset="2"/>
              </a:rPr>
              <a:t>Le T.A.M. transmettra l’ensemble </a:t>
            </a:r>
            <a:r>
              <a:rPr lang="fr-FR" sz="2200" dirty="0">
                <a:latin typeface="+mj-lt"/>
                <a:sym typeface="Wingdings" pitchFamily="2" charset="2"/>
              </a:rPr>
              <a:t>des résultats par voie </a:t>
            </a:r>
            <a:r>
              <a:rPr lang="fr-FR" sz="2200" dirty="0" smtClean="0">
                <a:latin typeface="+mj-lt"/>
                <a:sym typeface="Wingdings" pitchFamily="2" charset="2"/>
              </a:rPr>
              <a:t>électronique </a:t>
            </a:r>
            <a:r>
              <a:rPr lang="fr-FR" sz="2200" dirty="0" smtClean="0">
                <a:latin typeface="+mj-lt"/>
                <a:sym typeface="Wingdings" pitchFamily="2" charset="2"/>
              </a:rPr>
              <a:t>au </a:t>
            </a:r>
            <a:r>
              <a:rPr lang="fr-FR" sz="2200" dirty="0" smtClean="0">
                <a:latin typeface="+mj-lt"/>
                <a:sym typeface="Wingdings" pitchFamily="2" charset="2"/>
              </a:rPr>
              <a:t>CTL et à la ligue d’Auvergne pour la reconnaissance et l’attribution des différents titres régionaux.</a:t>
            </a:r>
            <a:endParaRPr lang="fr-FR" sz="2200" b="1" u="sng" dirty="0">
              <a:latin typeface="+mj-lt"/>
            </a:endParaRPr>
          </a:p>
        </p:txBody>
      </p:sp>
      <p:pic>
        <p:nvPicPr>
          <p:cNvPr id="10" name="Picture 6" descr="E:\Triathlon de Sault 2012\photos Club photo\AL_ 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1321" y="116632"/>
            <a:ext cx="2720878" cy="1812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891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5032" y="476672"/>
            <a:ext cx="5473005" cy="1944514"/>
          </a:xfrm>
        </p:spPr>
        <p:txBody>
          <a:bodyPr/>
          <a:lstStyle/>
          <a:p>
            <a:pPr>
              <a:defRPr/>
            </a:pPr>
            <a:r>
              <a:rPr lang="fr-FR" dirty="0"/>
              <a:t>Le site :</a:t>
            </a:r>
            <a:br>
              <a:rPr lang="fr-FR" dirty="0"/>
            </a:br>
            <a:r>
              <a:rPr lang="fr-FR" sz="2400" dirty="0">
                <a:solidFill>
                  <a:schemeClr val="tx1"/>
                </a:solidFill>
              </a:rPr>
              <a:t>É</a:t>
            </a:r>
            <a:r>
              <a:rPr lang="fr-FR" sz="2400" dirty="0" smtClean="0">
                <a:solidFill>
                  <a:schemeClr val="tx1"/>
                </a:solidFill>
              </a:rPr>
              <a:t>tang de SAULT</a:t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03410 PRÉMILHAT</a:t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(à 3 km de Montluçon)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DCIM\101MSDCF\DSC04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2982" y="417458"/>
            <a:ext cx="2520280" cy="1890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E:\Triathlon de Sault 2012\photos Club photo\FT2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4702" y="2391119"/>
            <a:ext cx="4219020" cy="2793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DI\AppData\Local\Temp\DSC0458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842"/>
          <a:stretch/>
        </p:blipFill>
        <p:spPr bwMode="auto">
          <a:xfrm>
            <a:off x="179512" y="3483937"/>
            <a:ext cx="4173869" cy="2588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983047"/>
          </a:xfrm>
        </p:spPr>
        <p:txBody>
          <a:bodyPr/>
          <a:lstStyle/>
          <a:p>
            <a:r>
              <a:rPr lang="fr-FR" sz="2800" b="1" dirty="0" smtClean="0"/>
              <a:t>Situation et aménagements de qualité </a:t>
            </a:r>
          </a:p>
          <a:p>
            <a:pPr indent="12700"/>
            <a:r>
              <a:rPr lang="fr-FR" sz="2400" dirty="0" smtClean="0"/>
              <a:t>Accès, stationnement, cadre sympathique,… appréciés par les participants depuis  2012</a:t>
            </a:r>
          </a:p>
          <a:p>
            <a:r>
              <a:rPr lang="fr-FR" sz="2800" b="1" dirty="0" smtClean="0"/>
              <a:t>Lieu favorisant une démarche environnementale </a:t>
            </a:r>
          </a:p>
          <a:p>
            <a:pPr indent="12700"/>
            <a:r>
              <a:rPr lang="fr-FR" sz="2800" dirty="0" smtClean="0"/>
              <a:t>A</a:t>
            </a:r>
            <a:r>
              <a:rPr lang="fr-FR" sz="2400" dirty="0" smtClean="0"/>
              <a:t>ccès des « pratiques sportives adaptées » à un plus grand nombre, promotion du Loisir, de la Santé et de la Culture</a:t>
            </a:r>
          </a:p>
          <a:p>
            <a:r>
              <a:rPr lang="fr-FR" sz="2800" b="1" dirty="0" smtClean="0"/>
              <a:t>Parcours accessible </a:t>
            </a:r>
            <a:r>
              <a:rPr lang="fr-FR" sz="2800" b="1" dirty="0"/>
              <a:t>et agréable </a:t>
            </a:r>
            <a:endParaRPr lang="fr-FR" sz="2800" dirty="0"/>
          </a:p>
          <a:p>
            <a:pPr indent="12700"/>
            <a:r>
              <a:rPr lang="fr-FR" sz="2800" dirty="0" smtClean="0"/>
              <a:t>D</a:t>
            </a:r>
            <a:r>
              <a:rPr lang="fr-FR" sz="2400" dirty="0" smtClean="0"/>
              <a:t>istances réduites, concentrées géographiquement alliant souplesse, confort et sécurité</a:t>
            </a:r>
            <a:endParaRPr lang="fr-FR" sz="2800" b="1" dirty="0" smtClean="0"/>
          </a:p>
          <a:p>
            <a:endParaRPr lang="fr-FR" b="1" dirty="0" smtClean="0"/>
          </a:p>
          <a:p>
            <a:endParaRPr lang="fr-FR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88607" y="329229"/>
            <a:ext cx="7139136" cy="1570186"/>
          </a:xfrm>
        </p:spPr>
        <p:txBody>
          <a:bodyPr/>
          <a:lstStyle/>
          <a:p>
            <a:pPr algn="r"/>
            <a:r>
              <a:rPr lang="fr-FR" dirty="0" smtClean="0"/>
              <a:t>Des atouts</a:t>
            </a:r>
            <a:br>
              <a:rPr lang="fr-FR" dirty="0" smtClean="0"/>
            </a:br>
            <a:r>
              <a:rPr lang="fr-FR" dirty="0" smtClean="0"/>
              <a:t> pour le site </a:t>
            </a:r>
            <a:br>
              <a:rPr lang="fr-FR" dirty="0" smtClean="0"/>
            </a:br>
            <a:r>
              <a:rPr lang="fr-FR" dirty="0" smtClean="0"/>
              <a:t>Étang de Sault</a:t>
            </a:r>
            <a:endParaRPr lang="fr-FR" dirty="0"/>
          </a:p>
        </p:txBody>
      </p:sp>
      <p:pic>
        <p:nvPicPr>
          <p:cNvPr id="6" name="Picture 3" descr="E:\Triathlon de Sault 2012\photos Club photo\AL_ 0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94" b="8264"/>
          <a:stretch/>
        </p:blipFill>
        <p:spPr bwMode="auto">
          <a:xfrm>
            <a:off x="251520" y="188640"/>
            <a:ext cx="3672408" cy="218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07974" y="1340768"/>
            <a:ext cx="8008441" cy="4032448"/>
          </a:xfrm>
        </p:spPr>
        <p:txBody>
          <a:bodyPr/>
          <a:lstStyle/>
          <a:p>
            <a:r>
              <a:rPr lang="fr-FR" sz="3200" b="1" dirty="0" smtClean="0"/>
              <a:t>Un événement médiatisé </a:t>
            </a:r>
          </a:p>
          <a:p>
            <a:pPr indent="12700"/>
            <a:r>
              <a:rPr lang="fr-FR" sz="2800" dirty="0" smtClean="0"/>
              <a:t>Communication sur tous les médias locaux et régionaux, supports personnalisés…</a:t>
            </a:r>
          </a:p>
          <a:p>
            <a:endParaRPr lang="fr-FR" sz="3200" dirty="0" smtClean="0"/>
          </a:p>
          <a:p>
            <a:r>
              <a:rPr lang="fr-FR" sz="3200" b="1" dirty="0" smtClean="0"/>
              <a:t>Un événement animé</a:t>
            </a:r>
          </a:p>
          <a:p>
            <a:pPr indent="12700"/>
            <a:r>
              <a:rPr lang="fr-FR" sz="3200" b="1" dirty="0" smtClean="0"/>
              <a:t>C</a:t>
            </a:r>
            <a:r>
              <a:rPr lang="fr-FR" sz="2800" dirty="0" smtClean="0"/>
              <a:t>ar-podium </a:t>
            </a:r>
          </a:p>
          <a:p>
            <a:pPr indent="12700"/>
            <a:r>
              <a:rPr lang="fr-FR" sz="2800" dirty="0" smtClean="0"/>
              <a:t>pour remise des prix, </a:t>
            </a:r>
          </a:p>
          <a:p>
            <a:pPr indent="12700"/>
            <a:r>
              <a:rPr lang="fr-FR" sz="2800" dirty="0" smtClean="0"/>
              <a:t>village exposants…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60840" cy="1008112"/>
          </a:xfrm>
        </p:spPr>
        <p:txBody>
          <a:bodyPr/>
          <a:lstStyle/>
          <a:p>
            <a:r>
              <a:rPr lang="fr-FR" dirty="0" smtClean="0"/>
              <a:t>3. Une journée festive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AutoShape 2" descr="https://messageriepro.orange.fr/nc/G04R00C07/OFX/fr-FR/ooapin?download/Download.html?IDMSG=34580&amp;PJRANG=7&amp;NAME=bc-demi-finale-de-france-jeunes-de-triathlon-etang-de-sault-_687859.jpg&amp;FOLDER=INBOX&amp;cbe=MET&amp;token=o50a7e3bd44d420.369408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Picture 2" descr="E:\Triathlon de Sault 2012\photos Club photo\AL_ 0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72"/>
          <a:stretch/>
        </p:blipFill>
        <p:spPr bwMode="auto">
          <a:xfrm>
            <a:off x="5076056" y="3861048"/>
            <a:ext cx="3672408" cy="2474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"/>
          <p:cNvSpPr txBox="1">
            <a:spLocks/>
          </p:cNvSpPr>
          <p:nvPr/>
        </p:nvSpPr>
        <p:spPr bwMode="auto">
          <a:xfrm>
            <a:off x="127012" y="188640"/>
            <a:ext cx="831641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smtClean="0"/>
              <a:t>Un événement festif et convivial </a:t>
            </a:r>
          </a:p>
          <a:p>
            <a:r>
              <a:rPr lang="fr-FR" sz="2800" dirty="0" smtClean="0"/>
              <a:t>Espace restauration, </a:t>
            </a:r>
          </a:p>
          <a:p>
            <a:r>
              <a:rPr lang="fr-FR" sz="2800" dirty="0" smtClean="0"/>
              <a:t>Animations, …</a:t>
            </a:r>
            <a:endParaRPr lang="fr-FR" sz="2800" dirty="0"/>
          </a:p>
        </p:txBody>
      </p:sp>
      <p:pic>
        <p:nvPicPr>
          <p:cNvPr id="5" name="Picture 2" descr="D:\sault 13.05.12\DSC047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73" t="17693" b="28075"/>
          <a:stretch/>
        </p:blipFill>
        <p:spPr bwMode="auto">
          <a:xfrm>
            <a:off x="5616624" y="595124"/>
            <a:ext cx="3203848" cy="2548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MDI\AppData\Local\Temp\bc-demi-finale-de-france-jeunes-de-triathlon-etang-de-sault-_6878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3580892" cy="2491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sault 13.05.12\DSC047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0524" y="3239751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sault 13.05.12\DSC0465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132"/>
          <a:stretch/>
        </p:blipFill>
        <p:spPr bwMode="auto">
          <a:xfrm>
            <a:off x="127012" y="4281944"/>
            <a:ext cx="3779912" cy="2576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466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268760"/>
            <a:ext cx="8928992" cy="5184576"/>
          </a:xfrm>
        </p:spPr>
        <p:txBody>
          <a:bodyPr/>
          <a:lstStyle/>
          <a:p>
            <a:r>
              <a:rPr lang="fr-FR" sz="2800" b="1" dirty="0" smtClean="0"/>
              <a:t>Une opportunité</a:t>
            </a:r>
            <a:r>
              <a:rPr lang="fr-FR" sz="2800" dirty="0" smtClean="0"/>
              <a:t> pour 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2400" dirty="0" smtClean="0"/>
              <a:t>inciter à l’activité physique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2400" dirty="0" smtClean="0"/>
              <a:t>faire connaître le site de l’Étang de Sault et le Bassin Montluçonnais</a:t>
            </a:r>
          </a:p>
          <a:p>
            <a:r>
              <a:rPr lang="fr-FR" sz="2800" b="1" dirty="0" smtClean="0"/>
              <a:t>Une valorisation </a:t>
            </a:r>
            <a:r>
              <a:rPr lang="fr-FR" sz="2600" dirty="0" smtClean="0"/>
              <a:t>des expériences des années précédentes pour tous : </a:t>
            </a:r>
            <a:r>
              <a:rPr lang="fr-FR" sz="2400" dirty="0" smtClean="0"/>
              <a:t>Ligue d’Auvergne de Triathlon, Clubs, Participants et Accompagnateurs</a:t>
            </a:r>
          </a:p>
          <a:p>
            <a:r>
              <a:rPr lang="fr-FR" sz="2800" b="1" dirty="0"/>
              <a:t>Un meilleur </a:t>
            </a:r>
            <a:r>
              <a:rPr lang="fr-FR" sz="2800" b="1" dirty="0" smtClean="0"/>
              <a:t>impact porteur</a:t>
            </a:r>
            <a:endParaRPr lang="fr-FR" sz="2800" b="1" dirty="0"/>
          </a:p>
          <a:p>
            <a:r>
              <a:rPr lang="fr-FR" sz="2800" b="1" dirty="0"/>
              <a:t> </a:t>
            </a:r>
            <a:r>
              <a:rPr lang="fr-FR" sz="2400" dirty="0"/>
              <a:t>pour les partenaires de</a:t>
            </a:r>
          </a:p>
          <a:p>
            <a:r>
              <a:rPr lang="fr-FR" sz="2400" dirty="0"/>
              <a:t> l’événement, institutionnels </a:t>
            </a:r>
          </a:p>
          <a:p>
            <a:r>
              <a:rPr lang="fr-FR" sz="2400" dirty="0"/>
              <a:t> et privés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33264" y="28636"/>
            <a:ext cx="7643192" cy="1384140"/>
          </a:xfrm>
        </p:spPr>
        <p:txBody>
          <a:bodyPr/>
          <a:lstStyle/>
          <a:p>
            <a:r>
              <a:rPr lang="fr-FR" sz="4400" dirty="0"/>
              <a:t>4</a:t>
            </a:r>
            <a:r>
              <a:rPr lang="fr-FR" sz="4400" dirty="0" smtClean="0"/>
              <a:t>. Les retombées attendues</a:t>
            </a:r>
            <a:endParaRPr lang="fr-FR" sz="4400" dirty="0"/>
          </a:p>
        </p:txBody>
      </p:sp>
      <p:pic>
        <p:nvPicPr>
          <p:cNvPr id="6" name="Picture 2" descr="E:\Triathlon de Sault 2012\photos Club photo\FT2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27215"/>
            <a:ext cx="3240360" cy="2153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2">
                <a:alpha val="40000"/>
              </a:schemeClr>
            </a:glow>
            <a:innerShdw blurRad="114300">
              <a:prstClr val="black"/>
            </a:innerShdw>
            <a:softEdge rad="63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31640" y="476673"/>
            <a:ext cx="6408712" cy="864096"/>
          </a:xfrm>
        </p:spPr>
        <p:txBody>
          <a:bodyPr/>
          <a:lstStyle/>
          <a:p>
            <a:pPr>
              <a:defRPr/>
            </a:pPr>
            <a:r>
              <a:rPr lang="fr-FR" sz="2800" dirty="0" smtClean="0"/>
              <a:t>Retrouvons-nous tous à Sault, … </a:t>
            </a:r>
            <a:br>
              <a:rPr lang="fr-FR" sz="2800" dirty="0" smtClean="0"/>
            </a:br>
            <a:r>
              <a:rPr lang="fr-FR" sz="2800" dirty="0" smtClean="0"/>
              <a:t>le 24 mai 2015   !</a:t>
            </a:r>
            <a:endParaRPr lang="fr-FR" sz="2800" dirty="0"/>
          </a:p>
        </p:txBody>
      </p:sp>
      <p:pic>
        <p:nvPicPr>
          <p:cNvPr id="2050" name="Picture 2" descr="E:\Triathlon de Sault 2012\photos Club photo\Tri2CJF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4855" y="1412776"/>
            <a:ext cx="6667500" cy="4429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thickThin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ZoneTexte 3"/>
          <p:cNvSpPr txBox="1"/>
          <p:nvPr/>
        </p:nvSpPr>
        <p:spPr>
          <a:xfrm>
            <a:off x="539552" y="609329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 smtClean="0"/>
              <a:t>Plaquette réalisée grâce aux Photos</a:t>
            </a:r>
          </a:p>
          <a:p>
            <a:pPr algn="r"/>
            <a:r>
              <a:rPr lang="fr-FR" sz="1600" i="1" dirty="0"/>
              <a:t>d</a:t>
            </a:r>
            <a:r>
              <a:rPr lang="fr-FR" sz="1600" i="1" dirty="0" smtClean="0"/>
              <a:t>u journal « La Montagne » et du Ciné Photo Club Montluçonnais – merci à eux </a:t>
            </a:r>
            <a:endParaRPr lang="fr-F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3456384"/>
          </a:xfrm>
        </p:spPr>
        <p:txBody>
          <a:bodyPr/>
          <a:lstStyle/>
          <a:p>
            <a:pPr marL="742950" indent="-74295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fr-FR" sz="3300" b="1" dirty="0" smtClean="0">
                <a:latin typeface="+mj-lt"/>
              </a:rPr>
              <a:t>Le club organisateur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fr-FR" sz="3300" b="1" dirty="0" smtClean="0">
                <a:latin typeface="+mj-lt"/>
              </a:rPr>
              <a:t>L’événement sportif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fr-FR" sz="3300" b="1" dirty="0" smtClean="0">
                <a:latin typeface="+mj-lt"/>
              </a:rPr>
              <a:t>Une journée festive 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fr-FR" sz="3300" b="1" dirty="0" smtClean="0">
                <a:latin typeface="+mj-lt"/>
              </a:rPr>
              <a:t>Les retombées attendues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AutoNum type="arabicPeriod"/>
            </a:pPr>
            <a:endParaRPr lang="fr-FR" sz="3300" dirty="0">
              <a:latin typeface="+mj-l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2082792"/>
          </a:xfrm>
        </p:spPr>
        <p:txBody>
          <a:bodyPr/>
          <a:lstStyle/>
          <a:p>
            <a:pPr algn="l"/>
            <a:r>
              <a:rPr lang="fr-FR" dirty="0" smtClean="0"/>
              <a:t>Sommaire</a:t>
            </a:r>
            <a:endParaRPr lang="fr-FR" dirty="0"/>
          </a:p>
        </p:txBody>
      </p:sp>
      <p:pic>
        <p:nvPicPr>
          <p:cNvPr id="5" name="Picture 2" descr="D:\sault 13.05.12\DSC047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1337" y="260648"/>
            <a:ext cx="2476403" cy="33018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59832" y="260648"/>
            <a:ext cx="5802378" cy="1780470"/>
          </a:xfrm>
          <a:ln>
            <a:noFill/>
          </a:ln>
        </p:spPr>
        <p:txBody>
          <a:bodyPr/>
          <a:lstStyle/>
          <a:p>
            <a:pPr>
              <a:defRPr/>
            </a:pPr>
            <a:r>
              <a:rPr lang="fr-FR" dirty="0" smtClean="0"/>
              <a:t>1. Le club </a:t>
            </a:r>
            <a:br>
              <a:rPr lang="fr-FR" dirty="0" smtClean="0"/>
            </a:br>
            <a:r>
              <a:rPr lang="fr-FR" dirty="0" smtClean="0"/>
              <a:t>organisateur </a:t>
            </a:r>
            <a:r>
              <a:rPr lang="fr-FR" sz="4000" dirty="0" smtClean="0"/>
              <a:t>:</a:t>
            </a:r>
            <a:br>
              <a:rPr lang="fr-FR" sz="4000" dirty="0" smtClean="0"/>
            </a:br>
            <a:endParaRPr lang="fr-FR" sz="2400" dirty="0"/>
          </a:p>
        </p:txBody>
      </p:sp>
      <p:pic>
        <p:nvPicPr>
          <p:cNvPr id="10" name="Image 9" descr="C:\Users\lintz\Pictures\305251_209182652472182_195229897200791_555498_1954113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957291"/>
            <a:ext cx="2808312" cy="9265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ZoneTexte 5"/>
          <p:cNvSpPr txBox="1"/>
          <p:nvPr/>
        </p:nvSpPr>
        <p:spPr>
          <a:xfrm>
            <a:off x="539552" y="2852936"/>
            <a:ext cx="835292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sz="2400" dirty="0" smtClean="0"/>
              <a:t>Plus de 130 licenciés, dès la 4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année de sa création </a:t>
            </a:r>
          </a:p>
          <a:p>
            <a:pPr marL="285750" indent="-285750">
              <a:buFontTx/>
              <a:buChar char="-"/>
            </a:pPr>
            <a:endParaRPr lang="fr-FR" sz="2400" dirty="0" smtClean="0"/>
          </a:p>
          <a:p>
            <a:pPr marL="285750" indent="-285750">
              <a:buFontTx/>
              <a:buChar char="-"/>
            </a:pPr>
            <a:r>
              <a:rPr lang="fr-FR" sz="2400" dirty="0" smtClean="0"/>
              <a:t>S’appuie sur des valeurs humanistes du sport, en particulier le respect, l’engagement et le partage</a:t>
            </a:r>
          </a:p>
          <a:p>
            <a:pPr marL="285750" indent="-285750">
              <a:buFontTx/>
              <a:buChar char="-"/>
            </a:pPr>
            <a:endParaRPr lang="fr-FR" sz="2400" dirty="0" smtClean="0"/>
          </a:p>
          <a:p>
            <a:pPr marL="285750" indent="-285750">
              <a:buFontTx/>
              <a:buChar char="-"/>
            </a:pPr>
            <a:r>
              <a:rPr lang="fr-FR" sz="2400" dirty="0" smtClean="0"/>
              <a:t>Trois expériences réussies et saluées par tous pour l’organisation des demi-finales du Championnat de France de triathlon en 2012 et 2013 et </a:t>
            </a:r>
            <a:r>
              <a:rPr lang="fr-FR" sz="2400" dirty="0" err="1" smtClean="0"/>
              <a:t>aquathlon</a:t>
            </a:r>
            <a:r>
              <a:rPr lang="fr-FR" sz="2400" dirty="0" smtClean="0"/>
              <a:t> 2014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1026" name="Picture 2" descr="D:\Users\lydie.pimenta\Desktop\lydie.pimenta\TRIATHLON TAM\PHOTOS\ST BONNET 2014 19-05\DSC05113.JPG"/>
          <p:cNvPicPr>
            <a:picLocks noChangeAspect="1" noChangeArrowheads="1"/>
          </p:cNvPicPr>
          <p:nvPr/>
        </p:nvPicPr>
        <p:blipFill>
          <a:blip r:embed="rId4" cstate="print"/>
          <a:srcRect t="13889" b="11110"/>
          <a:stretch>
            <a:fillRect/>
          </a:stretch>
        </p:blipFill>
        <p:spPr bwMode="auto">
          <a:xfrm>
            <a:off x="285719" y="500042"/>
            <a:ext cx="3682991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5165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84908"/>
            <a:ext cx="8572472" cy="374814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r-FR" sz="2400" b="1" dirty="0"/>
              <a:t>Une équipe de bénévoles </a:t>
            </a:r>
            <a:endParaRPr lang="fr-FR" sz="2400" b="1" dirty="0" smtClean="0"/>
          </a:p>
          <a:p>
            <a:pPr marL="0" indent="0"/>
            <a:r>
              <a:rPr lang="fr-FR" sz="2000" dirty="0" smtClean="0"/>
              <a:t>    motivée et déjà </a:t>
            </a:r>
            <a:r>
              <a:rPr lang="fr-FR" sz="2000" dirty="0"/>
              <a:t>dans les starting-blocks </a:t>
            </a:r>
            <a:r>
              <a:rPr lang="fr-FR" sz="2000" dirty="0" smtClean="0"/>
              <a:t>!!</a:t>
            </a:r>
          </a:p>
          <a:p>
            <a:pPr marL="0" indent="0"/>
            <a:endParaRPr lang="fr-FR" sz="2000" dirty="0"/>
          </a:p>
          <a:p>
            <a:pPr marL="285750" indent="-285750" algn="just">
              <a:buFontTx/>
              <a:buChar char="-"/>
            </a:pPr>
            <a:r>
              <a:rPr lang="fr-FR" sz="2400" b="1" dirty="0" smtClean="0"/>
              <a:t>Un </a:t>
            </a:r>
            <a:r>
              <a:rPr lang="fr-FR" sz="2400" b="1" dirty="0"/>
              <a:t>soutien </a:t>
            </a:r>
            <a:r>
              <a:rPr lang="fr-FR" sz="2400" b="1" dirty="0" smtClean="0"/>
              <a:t>actif</a:t>
            </a:r>
            <a:endParaRPr lang="fr-FR" sz="2000" b="1" dirty="0" smtClean="0"/>
          </a:p>
          <a:p>
            <a:pPr marL="0" indent="0" algn="just"/>
            <a:r>
              <a:rPr lang="fr-FR" sz="2000" dirty="0" smtClean="0"/>
              <a:t>    des communes de </a:t>
            </a:r>
            <a:r>
              <a:rPr lang="fr-FR" sz="2000" dirty="0"/>
              <a:t>Montluçon, </a:t>
            </a:r>
            <a:r>
              <a:rPr lang="fr-FR" sz="2000" dirty="0" err="1"/>
              <a:t>Prémilhat</a:t>
            </a:r>
            <a:r>
              <a:rPr lang="fr-FR" sz="2000" dirty="0"/>
              <a:t>, Saint-Victor </a:t>
            </a:r>
            <a:endParaRPr lang="fr-FR" sz="2000" dirty="0" smtClean="0"/>
          </a:p>
          <a:p>
            <a:pPr marL="0" indent="0" algn="just"/>
            <a:r>
              <a:rPr lang="fr-FR" sz="2000" dirty="0"/>
              <a:t> </a:t>
            </a:r>
            <a:r>
              <a:rPr lang="fr-FR" sz="2000" dirty="0" smtClean="0"/>
              <a:t>   Commentry</a:t>
            </a:r>
            <a:r>
              <a:rPr lang="fr-FR" sz="2000" dirty="0"/>
              <a:t>, </a:t>
            </a:r>
            <a:r>
              <a:rPr lang="fr-FR" sz="2000" dirty="0" smtClean="0"/>
              <a:t>  </a:t>
            </a:r>
            <a:r>
              <a:rPr lang="fr-FR" sz="2000" dirty="0" err="1" smtClean="0"/>
              <a:t>Désertines</a:t>
            </a:r>
            <a:r>
              <a:rPr lang="fr-FR" sz="2000" dirty="0" smtClean="0"/>
              <a:t>, Domérat, </a:t>
            </a:r>
            <a:r>
              <a:rPr lang="fr-FR" sz="2000" dirty="0" err="1" smtClean="0"/>
              <a:t>Quinssaines</a:t>
            </a:r>
            <a:r>
              <a:rPr lang="fr-FR" sz="2000" dirty="0" smtClean="0"/>
              <a:t>, </a:t>
            </a:r>
          </a:p>
          <a:p>
            <a:pPr marL="0" indent="0" algn="just"/>
            <a:r>
              <a:rPr lang="fr-FR" sz="2000" dirty="0" smtClean="0"/>
              <a:t>    de la Communauté d’Agglomération, du </a:t>
            </a:r>
            <a:r>
              <a:rPr lang="fr-FR" sz="2000" dirty="0"/>
              <a:t>Conseil Général de </a:t>
            </a:r>
            <a:r>
              <a:rPr lang="fr-FR" sz="2000" dirty="0" smtClean="0"/>
              <a:t>l’Allier, de la</a:t>
            </a:r>
          </a:p>
          <a:p>
            <a:pPr marL="0" indent="0" algn="just"/>
            <a:r>
              <a:rPr lang="fr-FR" sz="2000" dirty="0" smtClean="0"/>
              <a:t>    Région Auvergne </a:t>
            </a:r>
            <a:r>
              <a:rPr lang="fr-FR" sz="2000" dirty="0"/>
              <a:t>et de la Ligue d’Auvergne de Triathlon</a:t>
            </a:r>
          </a:p>
          <a:p>
            <a:r>
              <a:rPr lang="fr-FR" dirty="0" smtClean="0"/>
              <a:t>- </a:t>
            </a:r>
            <a:r>
              <a:rPr lang="fr-FR" sz="2400" b="1" dirty="0" smtClean="0"/>
              <a:t>Un soutien de partenaires privés</a:t>
            </a:r>
            <a:endParaRPr lang="fr-FR" sz="2400" b="1" dirty="0"/>
          </a:p>
        </p:txBody>
      </p:sp>
      <p:pic>
        <p:nvPicPr>
          <p:cNvPr id="4" name="Picture 3" descr="E:\Triathlon de Sault 2012\photos Club photo\AL_ 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13015"/>
            <a:ext cx="381642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Triathlon de Sault 2012\photos Club photo\AL_ 0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42" r="4127" b="38158"/>
          <a:stretch/>
        </p:blipFill>
        <p:spPr bwMode="auto">
          <a:xfrm>
            <a:off x="4902530" y="4118446"/>
            <a:ext cx="4035967" cy="2586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sault 13.05.12\DSC046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66" t="13183" r="5043" b="9204"/>
          <a:stretch/>
        </p:blipFill>
        <p:spPr bwMode="auto">
          <a:xfrm>
            <a:off x="6372200" y="184908"/>
            <a:ext cx="2595808" cy="2183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276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692013"/>
            <a:ext cx="8229600" cy="37052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Les courses et le programme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Les parcours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Les classements et résultats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Le site : </a:t>
            </a:r>
          </a:p>
          <a:p>
            <a:pPr marL="0" indent="0"/>
            <a:r>
              <a:rPr lang="fr-FR" dirty="0" smtClean="0"/>
              <a:t>   l’Étang de Sault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426170"/>
          </a:xfrm>
        </p:spPr>
        <p:txBody>
          <a:bodyPr/>
          <a:lstStyle/>
          <a:p>
            <a:r>
              <a:rPr lang="fr-FR" dirty="0"/>
              <a:t>2. L</a:t>
            </a:r>
            <a:r>
              <a:rPr lang="fr-FR" dirty="0" smtClean="0"/>
              <a:t>’événement </a:t>
            </a:r>
            <a:r>
              <a:rPr lang="fr-FR" dirty="0"/>
              <a:t>sportif</a:t>
            </a:r>
          </a:p>
        </p:txBody>
      </p:sp>
      <p:pic>
        <p:nvPicPr>
          <p:cNvPr id="5" name="Picture 3" descr="E:\Triathlon de Sault 2012\photos Club photo\AL_ 0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21" r="19402" b="17343"/>
          <a:stretch/>
        </p:blipFill>
        <p:spPr bwMode="auto">
          <a:xfrm>
            <a:off x="4470645" y="4077072"/>
            <a:ext cx="4246753" cy="2448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/>
          </p:cNvSpPr>
          <p:nvPr/>
        </p:nvSpPr>
        <p:spPr bwMode="auto">
          <a:xfrm>
            <a:off x="467544" y="188640"/>
            <a:ext cx="8568952" cy="64087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marL="571500" indent="-571500" algn="ctr" eaLnBrk="0" hangingPunct="0">
              <a:buSzPct val="95000"/>
              <a:buFont typeface="Wingdings" pitchFamily="2" charset="2"/>
              <a:buChar char="Ø"/>
              <a:defRPr/>
            </a:pPr>
            <a:r>
              <a:rPr lang="fr-FR" sz="4000" b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courses « jeunes »</a:t>
            </a:r>
          </a:p>
          <a:p>
            <a:pPr algn="ctr" eaLnBrk="0" hangingPunct="0">
              <a:buSzPct val="95000"/>
              <a:defRPr/>
            </a:pPr>
            <a:endParaRPr lang="fr-FR" sz="20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marL="457200" indent="-457200" algn="just" eaLnBrk="0" hangingPunct="0">
              <a:buSzPct val="95000"/>
              <a:buFont typeface="Arial" pitchFamily="34" charset="0"/>
              <a:buChar char="•"/>
              <a:defRPr/>
            </a:pPr>
            <a:r>
              <a:rPr lang="fr-F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Sélectif Ligue </a:t>
            </a:r>
            <a:r>
              <a:rPr lang="fr-F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d’Auvergne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pour le Championnat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France 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Jeunes </a:t>
            </a: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(Catégories 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Minimes </a:t>
            </a: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à 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Juniors),  Baraqueville 26/7/15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450850" eaLnBrk="0" hangingPunct="0">
              <a:buSzPct val="95000"/>
              <a:defRPr/>
            </a:pPr>
            <a:endParaRPr lang="fr-FR" sz="1600" dirty="0" smtClean="0"/>
          </a:p>
          <a:p>
            <a:pPr marL="450850" eaLnBrk="0" hangingPunct="0">
              <a:buSzPct val="95000"/>
              <a:defRPr/>
            </a:pPr>
            <a:r>
              <a:rPr lang="fr-FR" sz="1600" b="1" dirty="0" smtClean="0"/>
              <a:t>Nombre </a:t>
            </a:r>
            <a:r>
              <a:rPr lang="fr-FR" sz="1600" b="1" dirty="0"/>
              <a:t>de </a:t>
            </a:r>
            <a:r>
              <a:rPr lang="fr-FR" sz="1600" b="1" dirty="0" smtClean="0"/>
              <a:t>sélectionnables Région Auvergne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>Minimes </a:t>
            </a:r>
            <a:r>
              <a:rPr lang="fr-FR" sz="1600" dirty="0"/>
              <a:t>F: 2		</a:t>
            </a:r>
            <a:r>
              <a:rPr lang="fr-FR" sz="1600" dirty="0" smtClean="0"/>
              <a:t>Cadettes: </a:t>
            </a:r>
            <a:r>
              <a:rPr lang="fr-FR" sz="1600" dirty="0"/>
              <a:t>2	</a:t>
            </a:r>
            <a:r>
              <a:rPr lang="fr-FR" sz="1600" dirty="0" smtClean="0"/>
              <a:t>Juniors: </a:t>
            </a:r>
            <a:r>
              <a:rPr lang="fr-FR" sz="1600" dirty="0"/>
              <a:t>1		</a:t>
            </a:r>
            <a:br>
              <a:rPr lang="fr-FR" sz="1600" dirty="0"/>
            </a:br>
            <a:r>
              <a:rPr lang="fr-FR" sz="1600" dirty="0" smtClean="0"/>
              <a:t>Minimes </a:t>
            </a:r>
            <a:r>
              <a:rPr lang="fr-FR" sz="1600" dirty="0"/>
              <a:t>H: 3		</a:t>
            </a:r>
            <a:r>
              <a:rPr lang="fr-FR" sz="1600" dirty="0" smtClean="0"/>
              <a:t>Cadets   : </a:t>
            </a:r>
            <a:r>
              <a:rPr lang="fr-FR" sz="1600" dirty="0"/>
              <a:t>4	</a:t>
            </a:r>
            <a:r>
              <a:rPr lang="fr-FR" sz="1600" dirty="0" smtClean="0"/>
              <a:t>Juniors: </a:t>
            </a:r>
            <a:r>
              <a:rPr lang="fr-FR" sz="1600" dirty="0"/>
              <a:t>4	</a:t>
            </a:r>
            <a:endParaRPr lang="fr-FR" sz="1600" b="1" dirty="0" smtClean="0">
              <a:ln>
                <a:solidFill>
                  <a:srgbClr val="C00000"/>
                </a:solidFill>
              </a:ln>
            </a:endParaRPr>
          </a:p>
          <a:p>
            <a:pPr algn="just" eaLnBrk="0" hangingPunct="0">
              <a:buSzPct val="95000"/>
              <a:defRPr/>
            </a:pPr>
            <a:endParaRPr lang="fr-FR" sz="2400" b="1" dirty="0">
              <a:ln>
                <a:solidFill>
                  <a:srgbClr val="C00000"/>
                </a:solidFill>
              </a:ln>
            </a:endParaRPr>
          </a:p>
          <a:p>
            <a:pPr marL="457200" indent="-457200" algn="just" eaLnBrk="0" hangingPunct="0">
              <a:buSzPct val="95000"/>
              <a:buFont typeface="Arial" pitchFamily="34" charset="0"/>
              <a:buChar char="•"/>
              <a:defRPr/>
            </a:pPr>
            <a:r>
              <a:rPr lang="fr-F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Manche du Championnat d’Auvergne </a:t>
            </a:r>
            <a:r>
              <a:rPr lang="fr-F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jeunes</a:t>
            </a:r>
          </a:p>
          <a:p>
            <a:pPr algn="just" eaLnBrk="0" hangingPunct="0">
              <a:buSzPct val="95000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(disputé en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épreuves :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Cournon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et Sault)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just" eaLnBrk="0" hangingPunct="0">
              <a:buSzPct val="95000"/>
              <a:defRPr/>
            </a:pPr>
            <a:endParaRPr lang="fr-FR" sz="2000" b="1" dirty="0">
              <a:ln>
                <a:solidFill>
                  <a:srgbClr val="C00000"/>
                </a:solidFill>
              </a:ln>
            </a:endParaRPr>
          </a:p>
          <a:p>
            <a:pPr marL="571500" indent="-571500" algn="ctr" eaLnBrk="0" hangingPunct="0">
              <a:buSzPct val="95000"/>
              <a:buFont typeface="Wingdings" pitchFamily="2" charset="2"/>
              <a:buChar char="Ø"/>
              <a:defRPr/>
            </a:pPr>
            <a:r>
              <a:rPr lang="fr-FR" sz="4000" b="1" u="sng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fr-FR" sz="4000" b="1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</a:t>
            </a:r>
            <a:r>
              <a:rPr lang="fr-FR" sz="4000" b="1" u="sng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OPEN »</a:t>
            </a:r>
          </a:p>
          <a:p>
            <a:pPr algn="ctr" eaLnBrk="0" hangingPunct="0">
              <a:buSzPct val="95000"/>
              <a:defRPr/>
            </a:pPr>
            <a:r>
              <a:rPr lang="fr-FR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  </a:t>
            </a:r>
            <a:r>
              <a:rPr lang="fr-FR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(en </a:t>
            </a:r>
            <a:r>
              <a:rPr lang="fr-FR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individuel, en relais ou </a:t>
            </a:r>
            <a:r>
              <a:rPr lang="fr-FR" sz="24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inter-entreprise</a:t>
            </a:r>
            <a:r>
              <a:rPr lang="fr-FR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)</a:t>
            </a:r>
            <a:endParaRPr lang="fr-FR" sz="24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algn="just" eaLnBrk="0" hangingPunct="0">
              <a:buSzPct val="95000"/>
              <a:defRPr/>
            </a:pPr>
            <a:endParaRPr lang="fr-FR" sz="2400" b="1" dirty="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2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1975741"/>
              </p:ext>
            </p:extLst>
          </p:nvPr>
        </p:nvGraphicFramePr>
        <p:xfrm>
          <a:off x="1763688" y="836712"/>
          <a:ext cx="5786478" cy="40930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786478"/>
              </a:tblGrid>
              <a:tr h="409302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LE PROGRAMME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82214" y="5805264"/>
            <a:ext cx="77048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à"/>
              <a:defRPr/>
            </a:pPr>
            <a:r>
              <a:rPr lang="fr-FR" dirty="0" smtClean="0">
                <a:latin typeface="+mj-lt"/>
                <a:sym typeface="Wingdings" pitchFamily="2" charset="2"/>
              </a:rPr>
              <a:t>La course Open se déroule en individuel ou en relais</a:t>
            </a:r>
          </a:p>
          <a:p>
            <a:pPr marL="285750" indent="-285750" algn="just">
              <a:buFont typeface="Wingdings" pitchFamily="2" charset="2"/>
              <a:buChar char="à"/>
              <a:defRPr/>
            </a:pPr>
            <a:r>
              <a:rPr lang="fr-FR" dirty="0" smtClean="0">
                <a:latin typeface="+mj-lt"/>
                <a:sym typeface="Wingdings" pitchFamily="2" charset="2"/>
              </a:rPr>
              <a:t>Les autres courses en individuel</a:t>
            </a:r>
            <a:endParaRPr lang="fr-FR" dirty="0">
              <a:latin typeface="+mj-lt"/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  <a:defRPr/>
            </a:pPr>
            <a:endParaRPr lang="fr-FR" dirty="0" smtClean="0">
              <a:latin typeface="+mj-lt"/>
              <a:sym typeface="Wingdings" pitchFamily="2" charset="2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8552752"/>
              </p:ext>
            </p:extLst>
          </p:nvPr>
        </p:nvGraphicFramePr>
        <p:xfrm>
          <a:off x="1187624" y="1484784"/>
          <a:ext cx="6833930" cy="3972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645"/>
                <a:gridCol w="2862100"/>
                <a:gridCol w="2477185"/>
              </a:tblGrid>
              <a:tr h="56794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+mj-lt"/>
                        </a:rPr>
                        <a:t>HORAIRES</a:t>
                      </a:r>
                    </a:p>
                  </a:txBody>
                  <a:tcPr marL="91439" marR="91439" marT="45711" marB="45711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+mj-lt"/>
                        </a:rPr>
                        <a:t>DISTANCES</a:t>
                      </a:r>
                    </a:p>
                    <a:p>
                      <a:pPr algn="ctr"/>
                      <a:r>
                        <a:rPr lang="fr-FR" sz="1800" dirty="0" smtClean="0">
                          <a:latin typeface="+mj-lt"/>
                        </a:rPr>
                        <a:t>(natation</a:t>
                      </a:r>
                      <a:r>
                        <a:rPr lang="fr-FR" sz="1800" baseline="0" dirty="0" smtClean="0">
                          <a:latin typeface="+mj-lt"/>
                        </a:rPr>
                        <a:t> – course à pied)</a:t>
                      </a:r>
                      <a:endParaRPr lang="fr-FR" sz="1800" dirty="0" smtClean="0">
                        <a:latin typeface="+mj-lt"/>
                      </a:endParaRPr>
                    </a:p>
                  </a:txBody>
                  <a:tcPr marL="91439" marR="91439" marT="45711" marB="45711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800" b="1" kern="1200" dirty="0" smtClean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CATÉGORIES</a:t>
                      </a:r>
                      <a:endParaRPr lang="fr-FR" sz="18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39" marR="91439" marT="45711" marB="45711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70767">
                <a:tc>
                  <a:txBody>
                    <a:bodyPr/>
                    <a:lstStyle/>
                    <a:p>
                      <a:pPr algn="ctr"/>
                      <a:r>
                        <a:rPr lang="fr-FR" sz="1800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11h00</a:t>
                      </a:r>
                      <a:endParaRPr lang="fr-FR" sz="1800" baseline="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marL="91439" marR="91439" marT="45711" marB="4571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50 m / 500 m</a:t>
                      </a:r>
                      <a:endParaRPr lang="fr-FR" sz="180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9" marR="91439" marT="45711" marB="4571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aseline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JEUNES (6-9 ans)</a:t>
                      </a:r>
                    </a:p>
                  </a:txBody>
                  <a:tcPr marL="91439" marR="91439" marT="45711" marB="4571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767"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11h30</a:t>
                      </a:r>
                      <a:endParaRPr lang="fr-FR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1" marB="4571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200 m / 1500 m</a:t>
                      </a:r>
                      <a:endParaRPr lang="fr-FR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1" marB="4571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PUPILLES</a:t>
                      </a:r>
                      <a:r>
                        <a:rPr lang="fr-FR" sz="1800" b="1" kern="1200" baseline="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800" b="1" kern="1200" baseline="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BENJAMINS</a:t>
                      </a:r>
                      <a:endParaRPr lang="fr-FR" sz="18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39" marR="91439" marT="45711" marB="45711">
                    <a:solidFill>
                      <a:schemeClr val="accent2"/>
                    </a:solidFill>
                  </a:tcPr>
                </a:tc>
              </a:tr>
              <a:tr h="370767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12h00</a:t>
                      </a:r>
                      <a:endParaRPr lang="fr-FR" sz="1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9" marR="91439" marT="45711" marB="4571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bg1"/>
                          </a:solidFill>
                          <a:latin typeface="+mj-lt"/>
                        </a:rPr>
                        <a:t>XS : 500 m / 2500 m</a:t>
                      </a:r>
                      <a:endParaRPr lang="fr-FR" sz="1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9" marR="91439" marT="45711" marB="4571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MINIMES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9" marR="91439" marT="45711" marB="45711">
                    <a:solidFill>
                      <a:schemeClr val="accent2"/>
                    </a:solidFill>
                  </a:tcPr>
                </a:tc>
              </a:tr>
              <a:tr h="3707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14h00</a:t>
                      </a:r>
                    </a:p>
                  </a:txBody>
                  <a:tcPr marL="91439" marR="91439" marT="45711" marB="4571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S : 1000 m / 5000 m</a:t>
                      </a:r>
                    </a:p>
                  </a:txBody>
                  <a:tcPr marL="91439" marR="91439" marT="45711" marB="4571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CADETS et JUNIORS</a:t>
                      </a:r>
                    </a:p>
                    <a:p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SENIORS et VÉTÉRANS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9" marR="91439" marT="45711" marB="45711">
                    <a:solidFill>
                      <a:schemeClr val="accent2"/>
                    </a:solidFill>
                  </a:tcPr>
                </a:tc>
              </a:tr>
              <a:tr h="370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15h30</a:t>
                      </a:r>
                    </a:p>
                    <a:p>
                      <a:endParaRPr lang="fr-FR" dirty="0"/>
                    </a:p>
                  </a:txBody>
                  <a:tcPr marL="91439" marR="91439" marT="45711" marB="4571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u="sng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COURSE</a:t>
                      </a:r>
                      <a:r>
                        <a:rPr lang="fr-FR" sz="1800" b="1" u="sng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OPEN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XS : 500 m / 2500 m</a:t>
                      </a:r>
                    </a:p>
                  </a:txBody>
                  <a:tcPr marL="91439" marR="91439" marT="45711" marB="4571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Minimes à Vétérans</a:t>
                      </a:r>
                    </a:p>
                    <a:p>
                      <a:pPr algn="ctr"/>
                      <a:r>
                        <a:rPr lang="fr-FR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(en individuel  ou en relais)</a:t>
                      </a:r>
                      <a:endParaRPr lang="fr-FR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1" marB="4571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767"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9" marR="91439" marT="45711" marB="45711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REMISE DES PRIX : 16 h 30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39" marR="91439" marT="45711" marB="45711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0079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0918455"/>
              </p:ext>
            </p:extLst>
          </p:nvPr>
        </p:nvGraphicFramePr>
        <p:xfrm>
          <a:off x="539552" y="1772817"/>
          <a:ext cx="8208908" cy="53919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63431"/>
                <a:gridCol w="1337609"/>
                <a:gridCol w="1276967"/>
                <a:gridCol w="1276967"/>
                <a:gridCol w="1276967"/>
                <a:gridCol w="1276967"/>
              </a:tblGrid>
              <a:tr h="97230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CATEGORIES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Distance</a:t>
                      </a:r>
                    </a:p>
                    <a:p>
                      <a:pPr algn="ctr"/>
                      <a:r>
                        <a:rPr lang="fr-FR" dirty="0" smtClean="0"/>
                        <a:t>(</a:t>
                      </a:r>
                      <a:r>
                        <a:rPr lang="fr-FR" dirty="0" err="1" smtClean="0"/>
                        <a:t>nat</a:t>
                      </a:r>
                      <a:r>
                        <a:rPr lang="fr-FR" dirty="0" smtClean="0"/>
                        <a:t>/</a:t>
                      </a:r>
                      <a:r>
                        <a:rPr lang="fr-FR" dirty="0" err="1" smtClean="0"/>
                        <a:t>càp</a:t>
                      </a:r>
                      <a:r>
                        <a:rPr lang="fr-FR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Ouverture parc transition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Départ de la</a:t>
                      </a:r>
                      <a:r>
                        <a:rPr lang="fr-FR" baseline="0" dirty="0" smtClean="0"/>
                        <a:t> course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Fin des inscriptions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Retrait des dossards</a:t>
                      </a:r>
                    </a:p>
                    <a:p>
                      <a:pPr algn="ctr"/>
                      <a:r>
                        <a:rPr lang="fr-FR" dirty="0" smtClean="0"/>
                        <a:t>jusqu’à</a:t>
                      </a:r>
                      <a:endParaRPr lang="fr-FR" dirty="0"/>
                    </a:p>
                  </a:txBody>
                  <a:tcPr/>
                </a:tc>
              </a:tr>
              <a:tr h="6339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JEUNES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(6</a:t>
                      </a:r>
                      <a:r>
                        <a:rPr lang="fr-FR" sz="18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9 ans)</a:t>
                      </a:r>
                      <a:endParaRPr lang="fr-FR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 m / 500 m</a:t>
                      </a:r>
                      <a:endParaRPr lang="fr-FR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10h15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11h00</a:t>
                      </a:r>
                      <a:endParaRPr lang="fr-FR" sz="180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9h30</a:t>
                      </a:r>
                      <a:endParaRPr lang="fr-FR" sz="180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9h30</a:t>
                      </a:r>
                      <a:endParaRPr lang="fr-FR" sz="180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9" marR="91439" marT="45711" marB="45711"/>
                </a:tc>
              </a:tr>
              <a:tr h="6339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PUPILLES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BENJAMINS</a:t>
                      </a:r>
                      <a:endParaRPr lang="fr-FR" sz="18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 m/1500 m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10h45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11h30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10h00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10h15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1" marB="45711"/>
                </a:tc>
              </a:tr>
              <a:tr h="6339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MINIMES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</a:t>
                      </a:r>
                      <a:endParaRPr lang="fr-FR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XS : </a:t>
                      </a:r>
                    </a:p>
                    <a:p>
                      <a:pPr algn="ctr"/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 m / 2500 m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11h15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12h00</a:t>
                      </a:r>
                      <a:endParaRPr lang="fr-F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10h00</a:t>
                      </a:r>
                      <a:endParaRPr lang="fr-F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10h15</a:t>
                      </a:r>
                      <a:endParaRPr lang="fr-F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9" marR="91439" marT="45711" marB="45711"/>
                </a:tc>
              </a:tr>
              <a:tr h="6339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CADETS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à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VETERANS</a:t>
                      </a:r>
                      <a:endParaRPr lang="fr-FR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 S :</a:t>
                      </a:r>
                    </a:p>
                    <a:p>
                      <a:pPr algn="ctr"/>
                      <a:r>
                        <a:rPr lang="fr-FR" dirty="0" smtClean="0"/>
                        <a:t> 1000 m / 5000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13h15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14h00</a:t>
                      </a: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12h00</a:t>
                      </a: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12h30</a:t>
                      </a:r>
                    </a:p>
                  </a:txBody>
                  <a:tcPr marL="91439" marR="91439" marT="45711" marB="45711"/>
                </a:tc>
              </a:tr>
              <a:tr h="6339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MINIMES 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VETERANS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XS : </a:t>
                      </a:r>
                    </a:p>
                    <a:p>
                      <a:pPr algn="ctr"/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 m / 2500 m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14h45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15h30</a:t>
                      </a: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12h00</a:t>
                      </a: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12h30</a:t>
                      </a:r>
                    </a:p>
                  </a:txBody>
                  <a:tcPr marL="91439" marR="91439" marT="45711" marB="45711"/>
                </a:tc>
              </a:tr>
              <a:tr h="394322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/>
                        <a:t>PROTOCOLE</a:t>
                      </a:r>
                      <a:r>
                        <a:rPr lang="fr-FR" sz="2000" b="1" baseline="0" dirty="0" smtClean="0"/>
                        <a:t>  à 16 h 30 </a:t>
                      </a:r>
                      <a:endParaRPr lang="fr-F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39553" y="583704"/>
            <a:ext cx="6104149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fr-FR" b="1" u="sng" dirty="0" smtClean="0"/>
              <a:t> Fin des Inscriptions sur place 2 heures avant le départ de la course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b="1" u="sng" dirty="0" smtClean="0"/>
              <a:t> Retrait des dossards </a:t>
            </a:r>
            <a:r>
              <a:rPr lang="fr-FR" dirty="0" smtClean="0"/>
              <a:t>(sur place à partir de 9h)</a:t>
            </a:r>
          </a:p>
          <a:p>
            <a:pPr>
              <a:defRPr/>
            </a:pPr>
            <a:endParaRPr lang="fr-FR" dirty="0"/>
          </a:p>
        </p:txBody>
      </p:sp>
      <p:pic>
        <p:nvPicPr>
          <p:cNvPr id="4" name="Picture 2" descr="E:\Triathlon de Sault 2012\photos Club photo\AL_ 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5288" y="-87660"/>
            <a:ext cx="2651786" cy="19888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713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2"/>
          <p:cNvSpPr>
            <a:spLocks noGrp="1"/>
          </p:cNvSpPr>
          <p:nvPr>
            <p:ph type="title"/>
          </p:nvPr>
        </p:nvSpPr>
        <p:spPr>
          <a:xfrm>
            <a:off x="4211638" y="260350"/>
            <a:ext cx="4932362" cy="1008063"/>
          </a:xfrm>
        </p:spPr>
        <p:txBody>
          <a:bodyPr/>
          <a:lstStyle/>
          <a:p>
            <a:pPr>
              <a:defRPr/>
            </a:pPr>
            <a:r>
              <a:rPr lang="fr-FR" sz="3200" dirty="0" smtClean="0"/>
              <a:t>LES PARCOURS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179388" y="1052513"/>
            <a:ext cx="18002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NATATION</a:t>
            </a:r>
          </a:p>
        </p:txBody>
      </p:sp>
      <p:sp>
        <p:nvSpPr>
          <p:cNvPr id="18436" name="ZoneTexte 4"/>
          <p:cNvSpPr txBox="1">
            <a:spLocks noChangeArrowheads="1"/>
          </p:cNvSpPr>
          <p:nvPr/>
        </p:nvSpPr>
        <p:spPr bwMode="auto">
          <a:xfrm>
            <a:off x="179388" y="1916113"/>
            <a:ext cx="172878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dirty="0"/>
              <a:t>Le départ sera donné sur la plage. Les nageurs devront parcourir leurs distances respectives </a:t>
            </a:r>
            <a:r>
              <a:rPr lang="fr-FR" sz="1400" dirty="0" smtClean="0"/>
              <a:t>en </a:t>
            </a:r>
            <a:r>
              <a:rPr lang="fr-FR" sz="1400" dirty="0"/>
              <a:t>effectuant les parcours présentés ci-contre.</a:t>
            </a:r>
          </a:p>
        </p:txBody>
      </p:sp>
      <p:grpSp>
        <p:nvGrpSpPr>
          <p:cNvPr id="42" name="Group 86"/>
          <p:cNvGrpSpPr>
            <a:grpSpLocks/>
          </p:cNvGrpSpPr>
          <p:nvPr/>
        </p:nvGrpSpPr>
        <p:grpSpPr bwMode="auto">
          <a:xfrm>
            <a:off x="368449" y="5858400"/>
            <a:ext cx="711051" cy="527078"/>
            <a:chOff x="1774" y="13702"/>
            <a:chExt cx="886" cy="638"/>
          </a:xfrm>
        </p:grpSpPr>
        <p:cxnSp>
          <p:nvCxnSpPr>
            <p:cNvPr id="43" name="AutoShape 23"/>
            <p:cNvCxnSpPr>
              <a:cxnSpLocks noChangeShapeType="1"/>
            </p:cNvCxnSpPr>
            <p:nvPr/>
          </p:nvCxnSpPr>
          <p:spPr bwMode="auto">
            <a:xfrm>
              <a:off x="1774" y="14340"/>
              <a:ext cx="886" cy="0"/>
            </a:xfrm>
            <a:prstGeom prst="straightConnector1">
              <a:avLst/>
            </a:prstGeom>
            <a:noFill/>
            <a:ln w="50800">
              <a:solidFill>
                <a:srgbClr val="2AA907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4" name="AutoShape 81"/>
            <p:cNvSpPr>
              <a:spLocks noChangeArrowheads="1"/>
            </p:cNvSpPr>
            <p:nvPr/>
          </p:nvSpPr>
          <p:spPr bwMode="auto">
            <a:xfrm>
              <a:off x="1774" y="13702"/>
              <a:ext cx="886" cy="209"/>
            </a:xfrm>
            <a:prstGeom prst="rightArrow">
              <a:avLst>
                <a:gd name="adj1" fmla="val 50000"/>
                <a:gd name="adj2" fmla="val 105981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45" name="AutoShape 82"/>
            <p:cNvSpPr>
              <a:spLocks noChangeArrowheads="1"/>
            </p:cNvSpPr>
            <p:nvPr/>
          </p:nvSpPr>
          <p:spPr bwMode="auto">
            <a:xfrm>
              <a:off x="1774" y="13979"/>
              <a:ext cx="886" cy="217"/>
            </a:xfrm>
            <a:prstGeom prst="rightArrow">
              <a:avLst>
                <a:gd name="adj1" fmla="val 50000"/>
                <a:gd name="adj2" fmla="val 102074"/>
              </a:avLst>
            </a:prstGeom>
            <a:solidFill>
              <a:srgbClr val="7030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1135605" y="5715212"/>
            <a:ext cx="79008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Parcours de </a:t>
            </a:r>
            <a:r>
              <a:rPr lang="fr-FR" sz="1600" dirty="0" smtClean="0"/>
              <a:t>500 m pour « XS »  / 2 fois pour « S » avec sortie à l’australienne</a:t>
            </a:r>
            <a:endParaRPr lang="fr-FR" sz="1600" dirty="0"/>
          </a:p>
          <a:p>
            <a:r>
              <a:rPr lang="fr-FR" sz="1600" dirty="0"/>
              <a:t>Parcours de </a:t>
            </a:r>
            <a:r>
              <a:rPr lang="fr-FR" sz="1600" dirty="0" smtClean="0"/>
              <a:t>200 m </a:t>
            </a:r>
            <a:endParaRPr lang="fr-FR" sz="1600" dirty="0"/>
          </a:p>
          <a:p>
            <a:r>
              <a:rPr lang="fr-FR" sz="1600" dirty="0"/>
              <a:t>Transition natation </a:t>
            </a:r>
            <a:r>
              <a:rPr lang="fr-FR" sz="1600" dirty="0">
                <a:sym typeface="Wingdings"/>
              </a:rPr>
              <a:t></a:t>
            </a:r>
            <a:r>
              <a:rPr lang="fr-FR" sz="1600" dirty="0"/>
              <a:t> </a:t>
            </a:r>
            <a:r>
              <a:rPr lang="fr-FR" sz="1600" dirty="0" smtClean="0"/>
              <a:t>course à pied </a:t>
            </a:r>
            <a:endParaRPr lang="fr-F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48588"/>
            <a:ext cx="6030913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255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678</Words>
  <Application>Microsoft Office PowerPoint</Application>
  <PresentationFormat>Affichage à l'écran (4:3)</PresentationFormat>
  <Paragraphs>202</Paragraphs>
  <Slides>17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Diapositive 1</vt:lpstr>
      <vt:lpstr>Sommaire</vt:lpstr>
      <vt:lpstr>1. Le club  organisateur : </vt:lpstr>
      <vt:lpstr>Diapositive 4</vt:lpstr>
      <vt:lpstr>2. L’événement sportif</vt:lpstr>
      <vt:lpstr>Diapositive 6</vt:lpstr>
      <vt:lpstr>Diapositive 7</vt:lpstr>
      <vt:lpstr>Diapositive 8</vt:lpstr>
      <vt:lpstr>LES PARCOURS</vt:lpstr>
      <vt:lpstr>Diapositive 10</vt:lpstr>
      <vt:lpstr>Diapositive 11</vt:lpstr>
      <vt:lpstr>Le site : Étang de SAULT 03410 PRÉMILHAT (à 3 km de Montluçon)</vt:lpstr>
      <vt:lpstr>Des atouts  pour le site  Étang de Sault</vt:lpstr>
      <vt:lpstr>3. Une journée festive  </vt:lpstr>
      <vt:lpstr>Diapositive 15</vt:lpstr>
      <vt:lpstr>4. Les retombées attendues</vt:lpstr>
      <vt:lpstr>Retrouvons-nous tous à Sault, …  le 24 mai 2015  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Fabienne LORDET</dc:creator>
  <cp:lastModifiedBy>david</cp:lastModifiedBy>
  <cp:revision>547</cp:revision>
  <dcterms:created xsi:type="dcterms:W3CDTF">2009-10-15T13:19:02Z</dcterms:created>
  <dcterms:modified xsi:type="dcterms:W3CDTF">2015-04-17T10:57:57Z</dcterms:modified>
</cp:coreProperties>
</file>